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y Grotesk Wide" charset="1" panose="00000505000000000000"/>
      <p:regular r:id="rId15"/>
    </p:embeddedFont>
    <p:embeddedFont>
      <p:font typeface="Cy Grotesk Wide Bold" charset="1" panose="00000805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Relationship Id="rId5" Target="../media/image1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0.png" Type="http://schemas.openxmlformats.org/officeDocument/2006/relationships/image"/><Relationship Id="rId20" Target="../media/image33.png" Type="http://schemas.openxmlformats.org/officeDocument/2006/relationships/image"/><Relationship Id="rId21" Target="../media/image34.svg" Type="http://schemas.openxmlformats.org/officeDocument/2006/relationships/image"/><Relationship Id="rId22" Target="../media/image35.png" Type="http://schemas.openxmlformats.org/officeDocument/2006/relationships/image"/><Relationship Id="rId23" Target="../media/image36.svg" Type="http://schemas.openxmlformats.org/officeDocument/2006/relationships/image"/><Relationship Id="rId24" Target="../media/image37.png" Type="http://schemas.openxmlformats.org/officeDocument/2006/relationships/image"/><Relationship Id="rId25" Target="../media/image38.svg" Type="http://schemas.openxmlformats.org/officeDocument/2006/relationships/image"/><Relationship Id="rId26" Target="../media/image39.png" Type="http://schemas.openxmlformats.org/officeDocument/2006/relationships/image"/><Relationship Id="rId27" Target="../media/image40.svg" Type="http://schemas.openxmlformats.org/officeDocument/2006/relationships/image"/><Relationship Id="rId28" Target="../media/image41.png" Type="http://schemas.openxmlformats.org/officeDocument/2006/relationships/image"/><Relationship Id="rId29" Target="../media/image42.svg" Type="http://schemas.openxmlformats.org/officeDocument/2006/relationships/image"/><Relationship Id="rId3" Target="../media/image11.svg" Type="http://schemas.openxmlformats.org/officeDocument/2006/relationships/image"/><Relationship Id="rId30" Target="../media/image43.png" Type="http://schemas.openxmlformats.org/officeDocument/2006/relationships/image"/><Relationship Id="rId31" Target="../media/image44.svg" Type="http://schemas.openxmlformats.org/officeDocument/2006/relationships/image"/><Relationship Id="rId32" Target="../media/image45.png" Type="http://schemas.openxmlformats.org/officeDocument/2006/relationships/image"/><Relationship Id="rId33" Target="../media/image46.svg" Type="http://schemas.openxmlformats.org/officeDocument/2006/relationships/image"/><Relationship Id="rId34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82498" y="802104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939115"/>
            <a:ext cx="6017133" cy="98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7"/>
              </a:lnSpc>
            </a:pPr>
            <a:r>
              <a:rPr lang="en-US" sz="1912" spc="487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ANDRADE ORTIZ ALESSANDRO</a:t>
            </a:r>
          </a:p>
          <a:p>
            <a:pPr algn="l">
              <a:lnSpc>
                <a:spcPts val="2677"/>
              </a:lnSpc>
            </a:pPr>
            <a:r>
              <a:rPr lang="en-US" sz="1912" spc="487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CONDOR GARCÍA KHEYLA</a:t>
            </a:r>
          </a:p>
          <a:p>
            <a:pPr algn="l">
              <a:lnSpc>
                <a:spcPts val="2677"/>
              </a:lnSpc>
            </a:pPr>
            <a:r>
              <a:rPr lang="en-US" sz="1912" spc="487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MANTILLA HUAMÁN JOE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05008"/>
            <a:ext cx="7147988" cy="318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1"/>
              </a:lnSpc>
            </a:pPr>
            <a:r>
              <a:rPr lang="en-US" sz="1337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Tomat</a:t>
            </a:r>
          </a:p>
          <a:p>
            <a:pPr algn="l">
              <a:lnSpc>
                <a:spcPts val="12041"/>
              </a:lnSpc>
            </a:pPr>
            <a:r>
              <a:rPr lang="en-US" sz="1337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AIT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28160"/>
            <a:ext cx="6017133" cy="3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7"/>
              </a:lnSpc>
            </a:pPr>
            <a:r>
              <a:rPr lang="en-US" b="true" sz="1912" spc="487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GRUPO #: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25164" y="0"/>
            <a:ext cx="8662836" cy="10570249"/>
          </a:xfrm>
          <a:custGeom>
            <a:avLst/>
            <a:gdLst/>
            <a:ahLst/>
            <a:cxnLst/>
            <a:rect r="r" b="b" t="t" l="l"/>
            <a:pathLst>
              <a:path h="10570249" w="8662836">
                <a:moveTo>
                  <a:pt x="0" y="0"/>
                </a:moveTo>
                <a:lnTo>
                  <a:pt x="8662836" y="0"/>
                </a:lnTo>
                <a:lnTo>
                  <a:pt x="8662836" y="10570249"/>
                </a:lnTo>
                <a:lnTo>
                  <a:pt x="0" y="1057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63211" y="4837636"/>
            <a:ext cx="6300248" cy="6611667"/>
          </a:xfrm>
          <a:custGeom>
            <a:avLst/>
            <a:gdLst/>
            <a:ahLst/>
            <a:cxnLst/>
            <a:rect r="r" b="b" t="t" l="l"/>
            <a:pathLst>
              <a:path h="6611667" w="6300248">
                <a:moveTo>
                  <a:pt x="0" y="0"/>
                </a:moveTo>
                <a:lnTo>
                  <a:pt x="6300248" y="0"/>
                </a:lnTo>
                <a:lnTo>
                  <a:pt x="6300248" y="6611668"/>
                </a:lnTo>
                <a:lnTo>
                  <a:pt x="0" y="661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63211" y="3032560"/>
            <a:ext cx="2110940" cy="21109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0326" t="0" r="-2032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35471" y="5638800"/>
            <a:ext cx="4349155" cy="43491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238" t="0" r="-2523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29186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59505"/>
            <a:ext cx="9781348" cy="314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Introducción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Objetivos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Integración e Implementación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Resultados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Conclusiones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0452" y="2967132"/>
            <a:ext cx="8945020" cy="6952336"/>
            <a:chOff x="0" y="0"/>
            <a:chExt cx="9473757" cy="7363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3757" cy="7363286"/>
            </a:xfrm>
            <a:custGeom>
              <a:avLst/>
              <a:gdLst/>
              <a:ahLst/>
              <a:cxnLst/>
              <a:rect r="r" b="b" t="t" l="l"/>
              <a:pathLst>
                <a:path h="7363286" w="9473757">
                  <a:moveTo>
                    <a:pt x="9473757" y="1613973"/>
                  </a:moveTo>
                  <a:lnTo>
                    <a:pt x="9473757" y="5749313"/>
                  </a:lnTo>
                  <a:cubicBezTo>
                    <a:pt x="9473757" y="6640345"/>
                    <a:pt x="8756585" y="7363286"/>
                    <a:pt x="7872662" y="7363286"/>
                  </a:cubicBezTo>
                  <a:cubicBezTo>
                    <a:pt x="7099415" y="7363286"/>
                    <a:pt x="6454550" y="6811411"/>
                    <a:pt x="6305509" y="6078058"/>
                  </a:cubicBezTo>
                  <a:cubicBezTo>
                    <a:pt x="6154991" y="6811411"/>
                    <a:pt x="5510126" y="7363286"/>
                    <a:pt x="4736878" y="7363286"/>
                  </a:cubicBezTo>
                  <a:cubicBezTo>
                    <a:pt x="3963631" y="7363286"/>
                    <a:pt x="3318766" y="6811411"/>
                    <a:pt x="3169724" y="6078058"/>
                  </a:cubicBezTo>
                  <a:cubicBezTo>
                    <a:pt x="3019207" y="6811411"/>
                    <a:pt x="2374342" y="7363286"/>
                    <a:pt x="1602570" y="7363286"/>
                  </a:cubicBezTo>
                  <a:cubicBezTo>
                    <a:pt x="717172" y="7363286"/>
                    <a:pt x="0" y="6640345"/>
                    <a:pt x="0" y="5749313"/>
                  </a:cubicBezTo>
                  <a:lnTo>
                    <a:pt x="0" y="1613973"/>
                  </a:lnTo>
                  <a:cubicBezTo>
                    <a:pt x="0" y="722941"/>
                    <a:pt x="717172" y="0"/>
                    <a:pt x="1601094" y="0"/>
                  </a:cubicBezTo>
                  <a:cubicBezTo>
                    <a:pt x="2374342" y="0"/>
                    <a:pt x="3019207" y="551875"/>
                    <a:pt x="3168248" y="1285228"/>
                  </a:cubicBezTo>
                  <a:cubicBezTo>
                    <a:pt x="3318766" y="551875"/>
                    <a:pt x="3963631" y="0"/>
                    <a:pt x="4736878" y="0"/>
                  </a:cubicBezTo>
                  <a:cubicBezTo>
                    <a:pt x="5510126" y="0"/>
                    <a:pt x="6154991" y="551875"/>
                    <a:pt x="6304033" y="1285228"/>
                  </a:cubicBezTo>
                  <a:cubicBezTo>
                    <a:pt x="6454550" y="551875"/>
                    <a:pt x="7099415" y="0"/>
                    <a:pt x="7872662" y="0"/>
                  </a:cubicBezTo>
                  <a:cubicBezTo>
                    <a:pt x="8756585" y="0"/>
                    <a:pt x="9473757" y="722941"/>
                    <a:pt x="9473757" y="1613973"/>
                  </a:cubicBezTo>
                  <a:close/>
                </a:path>
              </a:pathLst>
            </a:custGeom>
            <a:blipFill>
              <a:blip r:embed="rId2"/>
              <a:stretch>
                <a:fillRect l="-8219" t="0" r="-821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621997" y="8704829"/>
            <a:ext cx="4045461" cy="2169838"/>
          </a:xfrm>
          <a:custGeom>
            <a:avLst/>
            <a:gdLst/>
            <a:ahLst/>
            <a:cxnLst/>
            <a:rect r="r" b="b" t="t" l="l"/>
            <a:pathLst>
              <a:path h="2169838" w="4045461">
                <a:moveTo>
                  <a:pt x="0" y="0"/>
                </a:moveTo>
                <a:lnTo>
                  <a:pt x="4045461" y="0"/>
                </a:lnTo>
                <a:lnTo>
                  <a:pt x="4045461" y="2169838"/>
                </a:lnTo>
                <a:lnTo>
                  <a:pt x="0" y="216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63315"/>
            <a:ext cx="8343053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Los pequeños agricultores enfrentan pérdidas por no poder costear maquinaria industrial de selección. TomatAIT democratiza esta tecnología mediante un sistema robótico económico basado en Raspberry Pi y algoritmos de aprendizaje profundo. De esta forma, se logra una clasificación de madurez precisa sin grandes inversiones de capital.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29186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Introducción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2942" y="3345649"/>
            <a:ext cx="6905840" cy="7044221"/>
            <a:chOff x="0" y="0"/>
            <a:chExt cx="6350000" cy="6477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477243"/>
            </a:xfrm>
            <a:custGeom>
              <a:avLst/>
              <a:gdLst/>
              <a:ahLst/>
              <a:cxnLst/>
              <a:rect r="r" b="b" t="t" l="l"/>
              <a:pathLst>
                <a:path h="6477243" w="6350000">
                  <a:moveTo>
                    <a:pt x="6350000" y="6477243"/>
                  </a:moveTo>
                  <a:lnTo>
                    <a:pt x="0" y="6477243"/>
                  </a:lnTo>
                  <a:cubicBezTo>
                    <a:pt x="0" y="5248159"/>
                    <a:pt x="564388" y="4165910"/>
                    <a:pt x="1420241" y="3533067"/>
                  </a:cubicBezTo>
                  <a:lnTo>
                    <a:pt x="0" y="3533067"/>
                  </a:lnTo>
                  <a:cubicBezTo>
                    <a:pt x="0" y="1581825"/>
                    <a:pt x="1421511" y="0"/>
                    <a:pt x="3175000" y="0"/>
                  </a:cubicBezTo>
                  <a:cubicBezTo>
                    <a:pt x="4928489" y="0"/>
                    <a:pt x="6350000" y="1581825"/>
                    <a:pt x="6350000" y="3533067"/>
                  </a:cubicBezTo>
                  <a:lnTo>
                    <a:pt x="4929759" y="3533067"/>
                  </a:lnTo>
                  <a:cubicBezTo>
                    <a:pt x="5785612" y="4165910"/>
                    <a:pt x="6350000" y="5248159"/>
                    <a:pt x="6350000" y="6477243"/>
                  </a:cubicBezTo>
                  <a:close/>
                </a:path>
              </a:pathLst>
            </a:custGeom>
            <a:blipFill>
              <a:blip r:embed="rId2"/>
              <a:stretch>
                <a:fillRect l="-1001" t="0" r="-10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50302" y="1729186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Objetivos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2129" y="4579077"/>
            <a:ext cx="6405375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Diseñar y construir un prototipo robótico de bajo costo con cinta transportadora para la detección de madurez y defectos en tomates, utilizando IA embarcada (YOLOv8) e intercambio de información mediante IoT (MQTT).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6992" y="3720027"/>
            <a:ext cx="491247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Objetivo General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00796" y="-941396"/>
            <a:ext cx="2682924" cy="2682924"/>
          </a:xfrm>
          <a:custGeom>
            <a:avLst/>
            <a:gdLst/>
            <a:ahLst/>
            <a:cxnLst/>
            <a:rect r="r" b="b" t="t" l="l"/>
            <a:pathLst>
              <a:path h="2682924" w="2682924">
                <a:moveTo>
                  <a:pt x="0" y="0"/>
                </a:moveTo>
                <a:lnTo>
                  <a:pt x="2682925" y="0"/>
                </a:lnTo>
                <a:lnTo>
                  <a:pt x="2682925" y="2682924"/>
                </a:lnTo>
                <a:lnTo>
                  <a:pt x="0" y="268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2942" y="3345649"/>
            <a:ext cx="6905840" cy="7044221"/>
            <a:chOff x="0" y="0"/>
            <a:chExt cx="6350000" cy="6477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477243"/>
            </a:xfrm>
            <a:custGeom>
              <a:avLst/>
              <a:gdLst/>
              <a:ahLst/>
              <a:cxnLst/>
              <a:rect r="r" b="b" t="t" l="l"/>
              <a:pathLst>
                <a:path h="6477243" w="6350000">
                  <a:moveTo>
                    <a:pt x="6350000" y="6477243"/>
                  </a:moveTo>
                  <a:lnTo>
                    <a:pt x="0" y="6477243"/>
                  </a:lnTo>
                  <a:cubicBezTo>
                    <a:pt x="0" y="5248159"/>
                    <a:pt x="564388" y="4165910"/>
                    <a:pt x="1420241" y="3533067"/>
                  </a:cubicBezTo>
                  <a:lnTo>
                    <a:pt x="0" y="3533067"/>
                  </a:lnTo>
                  <a:cubicBezTo>
                    <a:pt x="0" y="1581825"/>
                    <a:pt x="1421511" y="0"/>
                    <a:pt x="3175000" y="0"/>
                  </a:cubicBezTo>
                  <a:cubicBezTo>
                    <a:pt x="4928489" y="0"/>
                    <a:pt x="6350000" y="1581825"/>
                    <a:pt x="6350000" y="3533067"/>
                  </a:cubicBezTo>
                  <a:lnTo>
                    <a:pt x="4929759" y="3533067"/>
                  </a:lnTo>
                  <a:cubicBezTo>
                    <a:pt x="5785612" y="4165910"/>
                    <a:pt x="6350000" y="5248159"/>
                    <a:pt x="6350000" y="6477243"/>
                  </a:cubicBezTo>
                  <a:close/>
                </a:path>
              </a:pathLst>
            </a:custGeom>
            <a:blipFill>
              <a:blip r:embed="rId2"/>
              <a:stretch>
                <a:fillRect l="-26361" t="0" r="-2636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00796" y="-941396"/>
            <a:ext cx="2682924" cy="2682924"/>
          </a:xfrm>
          <a:custGeom>
            <a:avLst/>
            <a:gdLst/>
            <a:ahLst/>
            <a:cxnLst/>
            <a:rect r="r" b="b" t="t" l="l"/>
            <a:pathLst>
              <a:path h="2682924" w="2682924">
                <a:moveTo>
                  <a:pt x="0" y="0"/>
                </a:moveTo>
                <a:lnTo>
                  <a:pt x="2682925" y="0"/>
                </a:lnTo>
                <a:lnTo>
                  <a:pt x="2682925" y="2682924"/>
                </a:lnTo>
                <a:lnTo>
                  <a:pt x="0" y="268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4972" y="3565034"/>
            <a:ext cx="10947970" cy="615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Fabricación Digital:</a:t>
            </a:r>
            <a:r>
              <a:rPr lang="en-US" sz="2100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Diseñ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ar la estructura modular (chasis y cinta) en software CAD y fabricarla mediante corte láser.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Integración de Hardware: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Ensamblar los componentes principales: Raspberry Pi 5, Arduino, cámara, motoreductor DC y drivers de potencia,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Infraestructura IoT: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Configurar la comunicación estable usando Podman para desplegar el broker Mosquitto y el protocolo MQTT.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Implementación de IA: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Entrenar y desplegar el modelo YOLOv8 (Edge AI) para la clasificación de cinco estados (Verde, Pintón, Maduro, Moho, Podrido).</a:t>
            </a:r>
          </a:p>
          <a:p>
            <a:pPr algn="l" marL="453390" indent="-226695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Desarrollo de Software: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 Crear el script de inferencia en Python que publique los resultados de detección (clase y confianza) para su registro y actuación remota.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98625"/>
            <a:ext cx="491247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</a:t>
            </a:r>
            <a:r>
              <a:rPr lang="en-US" b="true" sz="2799" strike="noStrike" u="none">
                <a:solidFill>
                  <a:srgbClr val="000000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etivo Especificos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02" y="1729186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Objetivos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2129" y="1238250"/>
            <a:ext cx="9729966" cy="185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Integración e Implementación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00796" y="-941396"/>
            <a:ext cx="2682924" cy="2682924"/>
          </a:xfrm>
          <a:custGeom>
            <a:avLst/>
            <a:gdLst/>
            <a:ahLst/>
            <a:cxnLst/>
            <a:rect r="r" b="b" t="t" l="l"/>
            <a:pathLst>
              <a:path h="2682924" w="2682924">
                <a:moveTo>
                  <a:pt x="0" y="0"/>
                </a:moveTo>
                <a:lnTo>
                  <a:pt x="2682925" y="0"/>
                </a:lnTo>
                <a:lnTo>
                  <a:pt x="2682925" y="2682924"/>
                </a:lnTo>
                <a:lnTo>
                  <a:pt x="0" y="2682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2129325" y="2996954"/>
            <a:ext cx="4287590" cy="8546240"/>
            <a:chOff x="0" y="0"/>
            <a:chExt cx="5010960" cy="9988097"/>
          </a:xfrm>
        </p:grpSpPr>
        <p:sp>
          <p:nvSpPr>
            <p:cNvPr name="Freeform 5" id="5"/>
            <p:cNvSpPr/>
            <p:nvPr/>
          </p:nvSpPr>
          <p:spPr>
            <a:xfrm flipH="true" flipV="true" rot="5400000">
              <a:off x="-2488568" y="2488568"/>
              <a:ext cx="9988097" cy="5010960"/>
            </a:xfrm>
            <a:custGeom>
              <a:avLst/>
              <a:gdLst/>
              <a:ahLst/>
              <a:cxnLst/>
              <a:rect r="r" b="b" t="t" l="l"/>
              <a:pathLst>
                <a:path h="5010960" w="9988097">
                  <a:moveTo>
                    <a:pt x="9988096" y="2505480"/>
                  </a:moveTo>
                  <a:cubicBezTo>
                    <a:pt x="9988096" y="3889687"/>
                    <a:pt x="7926553" y="5010960"/>
                    <a:pt x="5381586" y="5010960"/>
                  </a:cubicBezTo>
                  <a:lnTo>
                    <a:pt x="0" y="5010960"/>
                  </a:lnTo>
                  <a:lnTo>
                    <a:pt x="0" y="0"/>
                  </a:lnTo>
                  <a:lnTo>
                    <a:pt x="5381586" y="0"/>
                  </a:lnTo>
                  <a:cubicBezTo>
                    <a:pt x="7926553" y="0"/>
                    <a:pt x="9988096" y="1121273"/>
                    <a:pt x="9988096" y="2505480"/>
                  </a:cubicBezTo>
                  <a:close/>
                </a:path>
              </a:pathLst>
            </a:custGeom>
            <a:blipFill>
              <a:blip r:embed="rId4"/>
              <a:stretch>
                <a:fillRect l="-8474" t="-426" r="-8605" b="-11298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776" t="-60688" r="-82397" b="-558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02181" y="4351083"/>
            <a:ext cx="7846638" cy="5257248"/>
          </a:xfrm>
          <a:custGeom>
            <a:avLst/>
            <a:gdLst/>
            <a:ahLst/>
            <a:cxnLst/>
            <a:rect r="r" b="b" t="t" l="l"/>
            <a:pathLst>
              <a:path h="5257248" w="7846638">
                <a:moveTo>
                  <a:pt x="0" y="0"/>
                </a:moveTo>
                <a:lnTo>
                  <a:pt x="7846639" y="0"/>
                </a:lnTo>
                <a:lnTo>
                  <a:pt x="7846639" y="5257247"/>
                </a:lnTo>
                <a:lnTo>
                  <a:pt x="0" y="5257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2129" y="3227922"/>
            <a:ext cx="7594886" cy="139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</a:t>
            </a:r>
            <a:r>
              <a:rPr lang="en-US" sz="2100" strike="noStrike" u="none">
                <a:solidFill>
                  <a:srgbClr val="000000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arquitectura de control utiliza el principio de separación de tareas para optimizar el rendimiento.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201" y="2619830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Resultados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504754" y="-1375819"/>
            <a:ext cx="3263456" cy="3281354"/>
          </a:xfrm>
          <a:custGeom>
            <a:avLst/>
            <a:gdLst/>
            <a:ahLst/>
            <a:cxnLst/>
            <a:rect r="r" b="b" t="t" l="l"/>
            <a:pathLst>
              <a:path h="3281354" w="3263456">
                <a:moveTo>
                  <a:pt x="0" y="0"/>
                </a:moveTo>
                <a:lnTo>
                  <a:pt x="3263456" y="0"/>
                </a:lnTo>
                <a:lnTo>
                  <a:pt x="3263456" y="3281354"/>
                </a:lnTo>
                <a:lnTo>
                  <a:pt x="0" y="328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1319" y="2269046"/>
            <a:ext cx="6404563" cy="6989254"/>
          </a:xfrm>
          <a:custGeom>
            <a:avLst/>
            <a:gdLst/>
            <a:ahLst/>
            <a:cxnLst/>
            <a:rect r="r" b="b" t="t" l="l"/>
            <a:pathLst>
              <a:path h="6989254" w="6404563">
                <a:moveTo>
                  <a:pt x="0" y="0"/>
                </a:moveTo>
                <a:lnTo>
                  <a:pt x="6404563" y="0"/>
                </a:lnTo>
                <a:lnTo>
                  <a:pt x="6404563" y="6989254"/>
                </a:lnTo>
                <a:lnTo>
                  <a:pt x="0" y="698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878" r="0" b="-23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776" t="-60688" r="-82397" b="-558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6201" y="6360521"/>
            <a:ext cx="7026739" cy="2897779"/>
          </a:xfrm>
          <a:custGeom>
            <a:avLst/>
            <a:gdLst/>
            <a:ahLst/>
            <a:cxnLst/>
            <a:rect r="r" b="b" t="t" l="l"/>
            <a:pathLst>
              <a:path h="2897779" w="7026739">
                <a:moveTo>
                  <a:pt x="0" y="0"/>
                </a:moveTo>
                <a:lnTo>
                  <a:pt x="7026739" y="0"/>
                </a:lnTo>
                <a:lnTo>
                  <a:pt x="7026739" y="2897779"/>
                </a:lnTo>
                <a:lnTo>
                  <a:pt x="0" y="289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467" t="-36789" r="-12711" b="-24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6201" y="4050399"/>
            <a:ext cx="728617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TomatAIT valida la premisa de que soluciones avanzadas de Agricultura de Precisión pueden ser implementadas de manera económica y efectiva utilizando plataformas de código abierto.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992" y="2171187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Conclusiones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504754" y="-1375819"/>
            <a:ext cx="3263456" cy="3281354"/>
          </a:xfrm>
          <a:custGeom>
            <a:avLst/>
            <a:gdLst/>
            <a:ahLst/>
            <a:cxnLst/>
            <a:rect r="r" b="b" t="t" l="l"/>
            <a:pathLst>
              <a:path h="3281354" w="3263456">
                <a:moveTo>
                  <a:pt x="0" y="0"/>
                </a:moveTo>
                <a:lnTo>
                  <a:pt x="3263456" y="0"/>
                </a:lnTo>
                <a:lnTo>
                  <a:pt x="3263456" y="3281354"/>
                </a:lnTo>
                <a:lnTo>
                  <a:pt x="0" y="3281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776" t="-60688" r="-82397" b="-5581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992" y="3633435"/>
            <a:ext cx="15181299" cy="519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Se diseñó y construyó un prototipo físico robusto y modular utilizando técnicas de fabricación digital.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Se validó que la Raspberry Pi 5 es una plataforma con capacidad suficiente para ejecutar modelos complejos como YOLOv8 en el borde con una tasa de cuadros adecuada para la clasificación automatizada.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La implementación del protocolo MQTT a través de contenedores Podman garantizó una comunicación IoT estable y desacoplada, esencial para el monitoreo y la futura integración con sistemas de gestión agrícola.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1912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El sistema en su conjunto ofrece una solución eficiente, de bajo costo y alta velocidad para la clasificación de tomates, demostrando la madurez de la tecnología Edge AI en el sector agrícola.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4832" y="3873711"/>
            <a:ext cx="10138335" cy="9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7799" b="true">
                <a:solidFill>
                  <a:srgbClr val="151912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98260" y="5287374"/>
            <a:ext cx="1262312" cy="1262312"/>
          </a:xfrm>
          <a:custGeom>
            <a:avLst/>
            <a:gdLst/>
            <a:ahLst/>
            <a:cxnLst/>
            <a:rect r="r" b="b" t="t" l="l"/>
            <a:pathLst>
              <a:path h="1262312" w="1262312">
                <a:moveTo>
                  <a:pt x="0" y="0"/>
                </a:moveTo>
                <a:lnTo>
                  <a:pt x="1262312" y="0"/>
                </a:lnTo>
                <a:lnTo>
                  <a:pt x="1262312" y="1262312"/>
                </a:lnTo>
                <a:lnTo>
                  <a:pt x="0" y="126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5140" y="5143500"/>
            <a:ext cx="1255427" cy="1262312"/>
          </a:xfrm>
          <a:custGeom>
            <a:avLst/>
            <a:gdLst/>
            <a:ahLst/>
            <a:cxnLst/>
            <a:rect r="r" b="b" t="t" l="l"/>
            <a:pathLst>
              <a:path h="1262312" w="1255427">
                <a:moveTo>
                  <a:pt x="0" y="0"/>
                </a:moveTo>
                <a:lnTo>
                  <a:pt x="1255427" y="0"/>
                </a:lnTo>
                <a:lnTo>
                  <a:pt x="1255427" y="1262312"/>
                </a:lnTo>
                <a:lnTo>
                  <a:pt x="0" y="126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8288" y="5287374"/>
            <a:ext cx="1269236" cy="1262312"/>
          </a:xfrm>
          <a:custGeom>
            <a:avLst/>
            <a:gdLst/>
            <a:ahLst/>
            <a:cxnLst/>
            <a:rect r="r" b="b" t="t" l="l"/>
            <a:pathLst>
              <a:path h="1262312" w="1269236">
                <a:moveTo>
                  <a:pt x="0" y="0"/>
                </a:moveTo>
                <a:lnTo>
                  <a:pt x="1269235" y="0"/>
                </a:lnTo>
                <a:lnTo>
                  <a:pt x="1269235" y="1262312"/>
                </a:lnTo>
                <a:lnTo>
                  <a:pt x="0" y="126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98260" y="6966897"/>
            <a:ext cx="1399075" cy="1030228"/>
          </a:xfrm>
          <a:custGeom>
            <a:avLst/>
            <a:gdLst/>
            <a:ahLst/>
            <a:cxnLst/>
            <a:rect r="r" b="b" t="t" l="l"/>
            <a:pathLst>
              <a:path h="1030228" w="1399075">
                <a:moveTo>
                  <a:pt x="0" y="0"/>
                </a:moveTo>
                <a:lnTo>
                  <a:pt x="1399075" y="0"/>
                </a:lnTo>
                <a:lnTo>
                  <a:pt x="1399075" y="1030228"/>
                </a:lnTo>
                <a:lnTo>
                  <a:pt x="0" y="1030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7595" y="6986242"/>
            <a:ext cx="1530621" cy="820970"/>
          </a:xfrm>
          <a:custGeom>
            <a:avLst/>
            <a:gdLst/>
            <a:ahLst/>
            <a:cxnLst/>
            <a:rect r="r" b="b" t="t" l="l"/>
            <a:pathLst>
              <a:path h="820970" w="1530621">
                <a:moveTo>
                  <a:pt x="0" y="0"/>
                </a:moveTo>
                <a:lnTo>
                  <a:pt x="1530621" y="0"/>
                </a:lnTo>
                <a:lnTo>
                  <a:pt x="1530621" y="820969"/>
                </a:lnTo>
                <a:lnTo>
                  <a:pt x="0" y="820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19918" y="6846687"/>
            <a:ext cx="1270649" cy="1270649"/>
          </a:xfrm>
          <a:custGeom>
            <a:avLst/>
            <a:gdLst/>
            <a:ahLst/>
            <a:cxnLst/>
            <a:rect r="r" b="b" t="t" l="l"/>
            <a:pathLst>
              <a:path h="1270649" w="1270649">
                <a:moveTo>
                  <a:pt x="0" y="0"/>
                </a:moveTo>
                <a:lnTo>
                  <a:pt x="1270649" y="0"/>
                </a:lnTo>
                <a:lnTo>
                  <a:pt x="1270649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23454" y="5210435"/>
            <a:ext cx="1126391" cy="1128443"/>
          </a:xfrm>
          <a:custGeom>
            <a:avLst/>
            <a:gdLst/>
            <a:ahLst/>
            <a:cxnLst/>
            <a:rect r="r" b="b" t="t" l="l"/>
            <a:pathLst>
              <a:path h="1128443" w="1126391">
                <a:moveTo>
                  <a:pt x="0" y="0"/>
                </a:moveTo>
                <a:lnTo>
                  <a:pt x="1126391" y="0"/>
                </a:lnTo>
                <a:lnTo>
                  <a:pt x="1126391" y="1128443"/>
                </a:lnTo>
                <a:lnTo>
                  <a:pt x="0" y="1128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2262" y="6966897"/>
            <a:ext cx="1446909" cy="1270649"/>
          </a:xfrm>
          <a:custGeom>
            <a:avLst/>
            <a:gdLst/>
            <a:ahLst/>
            <a:cxnLst/>
            <a:rect r="r" b="b" t="t" l="l"/>
            <a:pathLst>
              <a:path h="1270649" w="1446909">
                <a:moveTo>
                  <a:pt x="0" y="0"/>
                </a:moveTo>
                <a:lnTo>
                  <a:pt x="1446909" y="0"/>
                </a:lnTo>
                <a:lnTo>
                  <a:pt x="1446909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96614" y="5143500"/>
            <a:ext cx="1216724" cy="1216724"/>
          </a:xfrm>
          <a:custGeom>
            <a:avLst/>
            <a:gdLst/>
            <a:ahLst/>
            <a:cxnLst/>
            <a:rect r="r" b="b" t="t" l="l"/>
            <a:pathLst>
              <a:path h="1216724" w="1216724">
                <a:moveTo>
                  <a:pt x="0" y="0"/>
                </a:moveTo>
                <a:lnTo>
                  <a:pt x="1216724" y="0"/>
                </a:lnTo>
                <a:lnTo>
                  <a:pt x="1216724" y="1216724"/>
                </a:lnTo>
                <a:lnTo>
                  <a:pt x="0" y="12167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43908" y="6966897"/>
            <a:ext cx="1261408" cy="1270649"/>
          </a:xfrm>
          <a:custGeom>
            <a:avLst/>
            <a:gdLst/>
            <a:ahLst/>
            <a:cxnLst/>
            <a:rect r="r" b="b" t="t" l="l"/>
            <a:pathLst>
              <a:path h="1270649" w="1261408">
                <a:moveTo>
                  <a:pt x="0" y="0"/>
                </a:moveTo>
                <a:lnTo>
                  <a:pt x="1261408" y="0"/>
                </a:lnTo>
                <a:lnTo>
                  <a:pt x="1261408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37252" y="5143500"/>
            <a:ext cx="1512677" cy="1270649"/>
          </a:xfrm>
          <a:custGeom>
            <a:avLst/>
            <a:gdLst/>
            <a:ahLst/>
            <a:cxnLst/>
            <a:rect r="r" b="b" t="t" l="l"/>
            <a:pathLst>
              <a:path h="1270649" w="1512677">
                <a:moveTo>
                  <a:pt x="0" y="0"/>
                </a:moveTo>
                <a:lnTo>
                  <a:pt x="1512677" y="0"/>
                </a:lnTo>
                <a:lnTo>
                  <a:pt x="1512677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66162" y="6966897"/>
            <a:ext cx="1210800" cy="1270649"/>
          </a:xfrm>
          <a:custGeom>
            <a:avLst/>
            <a:gdLst/>
            <a:ahLst/>
            <a:cxnLst/>
            <a:rect r="r" b="b" t="t" l="l"/>
            <a:pathLst>
              <a:path h="1270649" w="1210800">
                <a:moveTo>
                  <a:pt x="0" y="0"/>
                </a:moveTo>
                <a:lnTo>
                  <a:pt x="1210800" y="0"/>
                </a:lnTo>
                <a:lnTo>
                  <a:pt x="1210800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85050" y="5279037"/>
            <a:ext cx="1270649" cy="1270649"/>
          </a:xfrm>
          <a:custGeom>
            <a:avLst/>
            <a:gdLst/>
            <a:ahLst/>
            <a:cxnLst/>
            <a:rect r="r" b="b" t="t" l="l"/>
            <a:pathLst>
              <a:path h="1270649" w="1270649">
                <a:moveTo>
                  <a:pt x="0" y="0"/>
                </a:moveTo>
                <a:lnTo>
                  <a:pt x="1270649" y="0"/>
                </a:lnTo>
                <a:lnTo>
                  <a:pt x="1270649" y="1270649"/>
                </a:lnTo>
                <a:lnTo>
                  <a:pt x="0" y="127064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21402" y="6966897"/>
            <a:ext cx="1268339" cy="1268339"/>
          </a:xfrm>
          <a:custGeom>
            <a:avLst/>
            <a:gdLst/>
            <a:ahLst/>
            <a:cxnLst/>
            <a:rect r="r" b="b" t="t" l="l"/>
            <a:pathLst>
              <a:path h="1268339" w="1268339">
                <a:moveTo>
                  <a:pt x="0" y="0"/>
                </a:moveTo>
                <a:lnTo>
                  <a:pt x="1268338" y="0"/>
                </a:lnTo>
                <a:lnTo>
                  <a:pt x="1268338" y="1268339"/>
                </a:lnTo>
                <a:lnTo>
                  <a:pt x="0" y="126833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86117" y="6978287"/>
            <a:ext cx="1268339" cy="1268339"/>
          </a:xfrm>
          <a:custGeom>
            <a:avLst/>
            <a:gdLst/>
            <a:ahLst/>
            <a:cxnLst/>
            <a:rect r="r" b="b" t="t" l="l"/>
            <a:pathLst>
              <a:path h="1268339" w="1268339">
                <a:moveTo>
                  <a:pt x="0" y="0"/>
                </a:moveTo>
                <a:lnTo>
                  <a:pt x="1268338" y="0"/>
                </a:lnTo>
                <a:lnTo>
                  <a:pt x="1268338" y="1268339"/>
                </a:lnTo>
                <a:lnTo>
                  <a:pt x="0" y="126833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59961" y="5210435"/>
            <a:ext cx="1279729" cy="1279729"/>
          </a:xfrm>
          <a:custGeom>
            <a:avLst/>
            <a:gdLst/>
            <a:ahLst/>
            <a:cxnLst/>
            <a:rect r="r" b="b" t="t" l="l"/>
            <a:pathLst>
              <a:path h="1279729" w="1279729">
                <a:moveTo>
                  <a:pt x="0" y="0"/>
                </a:moveTo>
                <a:lnTo>
                  <a:pt x="1279728" y="0"/>
                </a:lnTo>
                <a:lnTo>
                  <a:pt x="1279728" y="1279728"/>
                </a:lnTo>
                <a:lnTo>
                  <a:pt x="0" y="127972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195579" y="0"/>
            <a:ext cx="2092421" cy="2553137"/>
          </a:xfrm>
          <a:custGeom>
            <a:avLst/>
            <a:gdLst/>
            <a:ahLst/>
            <a:cxnLst/>
            <a:rect r="r" b="b" t="t" l="l"/>
            <a:pathLst>
              <a:path h="2553137" w="2092421">
                <a:moveTo>
                  <a:pt x="0" y="0"/>
                </a:moveTo>
                <a:lnTo>
                  <a:pt x="2092421" y="0"/>
                </a:lnTo>
                <a:lnTo>
                  <a:pt x="2092421" y="2553137"/>
                </a:lnTo>
                <a:lnTo>
                  <a:pt x="0" y="2553137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81776" t="-60688" r="-82397" b="-5581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DAG6iH31gKA</dc:identifier>
  <dcterms:modified xsi:type="dcterms:W3CDTF">2011-08-01T06:04:30Z</dcterms:modified>
  <cp:revision>1</cp:revision>
  <dc:title>Tomat AIT</dc:title>
</cp:coreProperties>
</file>